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F9347DD-9E2D-B546-B076-9501EB9FF9DA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E19C90-D62C-E148-83BE-7DB85473742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7DD-9E2D-B546-B076-9501EB9FF9DA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19C90-D62C-E148-83BE-7DB8547374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F9347DD-9E2D-B546-B076-9501EB9FF9DA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1E19C90-D62C-E148-83BE-7DB85473742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7DD-9E2D-B546-B076-9501EB9FF9DA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E19C90-D62C-E148-83BE-7DB85473742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7DD-9E2D-B546-B076-9501EB9FF9DA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1E19C90-D62C-E148-83BE-7DB85473742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F9347DD-9E2D-B546-B076-9501EB9FF9DA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1E19C90-D62C-E148-83BE-7DB85473742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F9347DD-9E2D-B546-B076-9501EB9FF9DA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1E19C90-D62C-E148-83BE-7DB85473742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7DD-9E2D-B546-B076-9501EB9FF9DA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E19C90-D62C-E148-83BE-7DB8547374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7DD-9E2D-B546-B076-9501EB9FF9DA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E19C90-D62C-E148-83BE-7DB8547374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7DD-9E2D-B546-B076-9501EB9FF9DA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E19C90-D62C-E148-83BE-7DB85473742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F9347DD-9E2D-B546-B076-9501EB9FF9DA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1E19C90-D62C-E148-83BE-7DB85473742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F9347DD-9E2D-B546-B076-9501EB9FF9DA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1E19C90-D62C-E148-83BE-7DB85473742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wlfoundation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Workflow nets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2710 – Class 10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7536" y="223468"/>
            <a:ext cx="52758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Tx/>
              <a:buFontTx/>
              <a:buNone/>
            </a:pPr>
            <a:r>
              <a:rPr lang="en-CA" sz="1100" dirty="0">
                <a:solidFill>
                  <a:srgbClr val="FFFFFF"/>
                </a:solidFill>
              </a:rPr>
              <a:t>Slides contain material from </a:t>
            </a:r>
            <a:r>
              <a:rPr lang="en-CA" sz="1100" dirty="0">
                <a:solidFill>
                  <a:srgbClr val="CCCCFF"/>
                </a:solidFill>
                <a:hlinkClick r:id="rId2"/>
              </a:rPr>
              <a:t>www.yawlfoundation.org</a:t>
            </a:r>
          </a:p>
          <a:p>
            <a:pPr>
              <a:buClrTx/>
              <a:buFontTx/>
              <a:buNone/>
            </a:pPr>
            <a:r>
              <a:rPr lang="en-CA" sz="1100" dirty="0">
                <a:solidFill>
                  <a:srgbClr val="FFFFFF"/>
                </a:solidFill>
              </a:rPr>
              <a:t>Developed by </a:t>
            </a:r>
            <a:r>
              <a:rPr lang="en-CA" sz="1100" dirty="0" err="1">
                <a:solidFill>
                  <a:srgbClr val="FFFFFF"/>
                </a:solidFill>
              </a:rPr>
              <a:t>Wil</a:t>
            </a:r>
            <a:r>
              <a:rPr lang="en-CA" sz="1100" dirty="0">
                <a:solidFill>
                  <a:srgbClr val="FFFFFF"/>
                </a:solidFill>
              </a:rPr>
              <a:t> van der Aalst, Michael Adams, Arthur </a:t>
            </a:r>
            <a:r>
              <a:rPr lang="en-CA" sz="1100" dirty="0" err="1">
                <a:solidFill>
                  <a:srgbClr val="FFFFFF"/>
                </a:solidFill>
              </a:rPr>
              <a:t>ter</a:t>
            </a:r>
            <a:r>
              <a:rPr lang="en-CA" sz="1100" dirty="0">
                <a:solidFill>
                  <a:srgbClr val="FFFFFF"/>
                </a:solidFill>
              </a:rPr>
              <a:t> Hofstede, Nick </a:t>
            </a:r>
            <a:r>
              <a:rPr lang="en-CA" sz="1100" dirty="0" err="1" smtClean="0">
                <a:solidFill>
                  <a:srgbClr val="FFFFFF"/>
                </a:solidFill>
              </a:rPr>
              <a:t>Russel</a:t>
            </a:r>
            <a:endParaRPr lang="en-CA" sz="1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877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Reset 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073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Reset nets extend Petri nets with a special type of arc, the reset arc.</a:t>
            </a:r>
          </a:p>
          <a:p>
            <a:r>
              <a:rPr lang="en-US" dirty="0" smtClean="0"/>
              <a:t>This directed arc connects a place to a transition</a:t>
            </a:r>
          </a:p>
          <a:p>
            <a:r>
              <a:rPr lang="en-US" dirty="0" smtClean="0"/>
              <a:t>Multiple arcs may point at the same transition</a:t>
            </a:r>
          </a:p>
          <a:p>
            <a:r>
              <a:rPr lang="en-US" b="1" dirty="0" smtClean="0"/>
              <a:t>When a transition fires all tokens (if any) are removed from these so-called reset places</a:t>
            </a:r>
          </a:p>
          <a:p>
            <a:r>
              <a:rPr lang="en-US" dirty="0" smtClean="0"/>
              <a:t>Reset nets can capture the notion of </a:t>
            </a:r>
            <a:r>
              <a:rPr lang="en-US" b="1" dirty="0" smtClean="0"/>
              <a:t>cancellation</a:t>
            </a:r>
            <a:endParaRPr lang="en-US" dirty="0" smtClean="0"/>
          </a:p>
          <a:p>
            <a:r>
              <a:rPr lang="en-US" dirty="0" smtClean="0"/>
              <a:t>The reset arc extension comes at a price though: reachability is not longer decidable. Luckily </a:t>
            </a:r>
            <a:r>
              <a:rPr lang="en-US" dirty="0" err="1" smtClean="0"/>
              <a:t>coverability</a:t>
            </a:r>
            <a:r>
              <a:rPr lang="en-US" dirty="0" smtClean="0"/>
              <a:t> still 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307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Reset 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419100" y="2435225"/>
            <a:ext cx="1763713" cy="1763713"/>
          </a:xfrm>
          <a:prstGeom prst="ellips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855913" y="2519363"/>
            <a:ext cx="1344612" cy="1427162"/>
          </a:xfrm>
          <a:prstGeom prst="rect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4787900" y="3192463"/>
            <a:ext cx="1763713" cy="1587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14388" y="4676775"/>
            <a:ext cx="1087655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3200" dirty="0">
                <a:latin typeface="+mn-lt"/>
              </a:rPr>
              <a:t>place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695575" y="4652963"/>
            <a:ext cx="1644498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3200" dirty="0">
                <a:latin typeface="+mn-lt"/>
              </a:rPr>
              <a:t>transition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30825" y="4652963"/>
            <a:ext cx="702734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3200" dirty="0">
                <a:latin typeface="+mn-lt"/>
              </a:rPr>
              <a:t>arc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6888163" y="3192463"/>
            <a:ext cx="1763712" cy="1587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975475" y="4652963"/>
            <a:ext cx="1610835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3200" dirty="0">
                <a:latin typeface="+mn-lt"/>
              </a:rPr>
              <a:t>reset arc</a:t>
            </a: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8651875" y="3192463"/>
            <a:ext cx="168275" cy="1587"/>
          </a:xfrm>
          <a:prstGeom prst="line">
            <a:avLst/>
          </a:prstGeom>
          <a:noFill/>
          <a:ln w="381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29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 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2841856"/>
            <a:ext cx="8153400" cy="1815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099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Reset 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2411556"/>
            <a:ext cx="8153400" cy="1919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2137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Understand the concepts of workflow nets</a:t>
            </a:r>
          </a:p>
          <a:p>
            <a:r>
              <a:rPr lang="en-US" dirty="0" smtClean="0"/>
              <a:t>Understand properties of workflow nets and be able to evaluate workflow nets</a:t>
            </a:r>
          </a:p>
          <a:p>
            <a:r>
              <a:rPr lang="en-US" dirty="0" smtClean="0"/>
              <a:t>Be able to transform Petri nets to workflow nets and vice versa</a:t>
            </a:r>
          </a:p>
          <a:p>
            <a:r>
              <a:rPr lang="en-US" dirty="0" smtClean="0"/>
              <a:t>Be able to model a simple business process as a workflow 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283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n-US" dirty="0"/>
              <a:t/>
            </a:r>
            <a:br>
              <a:rPr lang="en-US" dirty="0"/>
            </a:br>
            <a:r>
              <a:rPr lang="en-US" dirty="0"/>
              <a:t>Textbook, Section 2.3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292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Petri Net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Deadlock-free</a:t>
            </a:r>
          </a:p>
          <a:p>
            <a:pPr lvl="2"/>
            <a:r>
              <a:rPr lang="en-US" sz="2400" dirty="0" smtClean="0"/>
              <a:t>In every possible state (marking) of the petri net, there is at least one transition that is enabled</a:t>
            </a:r>
          </a:p>
          <a:p>
            <a:r>
              <a:rPr lang="en-US" dirty="0" smtClean="0"/>
              <a:t>Dead transition</a:t>
            </a:r>
          </a:p>
          <a:p>
            <a:pPr lvl="2"/>
            <a:r>
              <a:rPr lang="en-US" sz="2400" dirty="0" smtClean="0"/>
              <a:t>A transition is dead, if there is no possible state of the petri net for which it is enabled</a:t>
            </a:r>
          </a:p>
          <a:p>
            <a:r>
              <a:rPr lang="en-US" dirty="0" smtClean="0"/>
              <a:t>Live</a:t>
            </a:r>
          </a:p>
          <a:p>
            <a:pPr lvl="2"/>
            <a:r>
              <a:rPr lang="en-US" sz="2400" dirty="0" smtClean="0"/>
              <a:t>A transition is </a:t>
            </a:r>
            <a:r>
              <a:rPr lang="en-US" sz="2400" dirty="0" smtClean="0"/>
              <a:t>live </a:t>
            </a:r>
            <a:r>
              <a:rPr lang="en-US" sz="2400" dirty="0" smtClean="0"/>
              <a:t>if, from every possible state of the petri net, it can be enabled again</a:t>
            </a:r>
          </a:p>
          <a:p>
            <a:pPr lvl="2"/>
            <a:r>
              <a:rPr lang="en-US" sz="2400" dirty="0" smtClean="0"/>
              <a:t>A petri net is live, if al transitions are live</a:t>
            </a:r>
            <a:endParaRPr lang="en-US" sz="21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98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Petri Net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Bounded</a:t>
            </a:r>
          </a:p>
          <a:p>
            <a:pPr lvl="2"/>
            <a:r>
              <a:rPr lang="en-US" sz="2400" dirty="0" smtClean="0"/>
              <a:t>The number of </a:t>
            </a:r>
            <a:r>
              <a:rPr lang="en-US" sz="2400" dirty="0" smtClean="0"/>
              <a:t>tokens </a:t>
            </a:r>
            <a:r>
              <a:rPr lang="en-US" sz="2400" dirty="0" smtClean="0"/>
              <a:t>on each place in a net cannot grow arbitrarily</a:t>
            </a:r>
          </a:p>
          <a:p>
            <a:r>
              <a:rPr lang="en-US" dirty="0" smtClean="0"/>
              <a:t>Strongly connected</a:t>
            </a:r>
          </a:p>
          <a:p>
            <a:pPr lvl="2"/>
            <a:r>
              <a:rPr lang="en-US" sz="2400" dirty="0" smtClean="0"/>
              <a:t>For every pair of places and transitions, there is a directed path that connects them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7792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17177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is a special place </a:t>
            </a:r>
            <a:r>
              <a:rPr lang="en-US" b="1" dirty="0" err="1" smtClean="0"/>
              <a:t>i</a:t>
            </a:r>
            <a:r>
              <a:rPr lang="en-US" dirty="0" smtClean="0"/>
              <a:t> (“source”) that has an empty preset of transitions</a:t>
            </a:r>
          </a:p>
          <a:p>
            <a:r>
              <a:rPr lang="en-US" dirty="0" smtClean="0"/>
              <a:t>There is a special place </a:t>
            </a:r>
            <a:r>
              <a:rPr lang="en-US" b="1" dirty="0" smtClean="0"/>
              <a:t>o</a:t>
            </a:r>
            <a:r>
              <a:rPr lang="en-US" dirty="0" smtClean="0"/>
              <a:t> (“sink”) that has an empty </a:t>
            </a:r>
            <a:r>
              <a:rPr lang="en-US" dirty="0" err="1" smtClean="0"/>
              <a:t>postset</a:t>
            </a:r>
            <a:r>
              <a:rPr lang="en-US" dirty="0" smtClean="0"/>
              <a:t> of transitions</a:t>
            </a:r>
          </a:p>
          <a:p>
            <a:r>
              <a:rPr lang="en-US" dirty="0" smtClean="0"/>
              <a:t>When transition </a:t>
            </a:r>
            <a:r>
              <a:rPr lang="en-US" b="1" dirty="0" smtClean="0"/>
              <a:t>t*</a:t>
            </a:r>
            <a:r>
              <a:rPr lang="en-US" dirty="0" smtClean="0"/>
              <a:t> is added between </a:t>
            </a:r>
            <a:r>
              <a:rPr lang="en-US" b="1" dirty="0" smtClean="0"/>
              <a:t>o</a:t>
            </a:r>
            <a:r>
              <a:rPr lang="en-US" dirty="0" smtClean="0"/>
              <a:t> and </a:t>
            </a:r>
            <a:r>
              <a:rPr lang="en-US" b="1" dirty="0" err="1" smtClean="0"/>
              <a:t>i</a:t>
            </a:r>
            <a:r>
              <a:rPr lang="en-US" dirty="0" smtClean="0"/>
              <a:t>, the net is strongly connected</a:t>
            </a:r>
          </a:p>
          <a:p>
            <a:pPr lvl="2"/>
            <a:r>
              <a:rPr lang="en-US" dirty="0" smtClean="0"/>
              <a:t>I.e. Every other place or transition is on a path from </a:t>
            </a:r>
            <a:r>
              <a:rPr lang="en-US" b="1" dirty="0" err="1"/>
              <a:t>i</a:t>
            </a:r>
            <a:r>
              <a:rPr lang="en-US" dirty="0" smtClean="0"/>
              <a:t> to</a:t>
            </a:r>
            <a:r>
              <a:rPr lang="en-US" b="1" dirty="0"/>
              <a:t> </a:t>
            </a:r>
            <a:r>
              <a:rPr lang="en-US" b="1" dirty="0" smtClean="0"/>
              <a:t>o</a:t>
            </a:r>
            <a:endParaRPr lang="en-US" dirty="0" smtClean="0"/>
          </a:p>
          <a:p>
            <a:r>
              <a:rPr lang="en-US" dirty="0" smtClean="0"/>
              <a:t>Any workflow net must eventually terminate and there must then be exactly one token on </a:t>
            </a:r>
            <a:r>
              <a:rPr lang="en-US" b="1" dirty="0" smtClean="0"/>
              <a:t>o</a:t>
            </a:r>
            <a:r>
              <a:rPr lang="en-US" dirty="0" smtClean="0"/>
              <a:t> and all other places must be empty</a:t>
            </a:r>
          </a:p>
          <a:p>
            <a:r>
              <a:rPr lang="en-US" dirty="0" smtClean="0"/>
              <a:t>There should be no dead tasks, i.e. all transitions much be reachable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820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nets: Soundness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5091516"/>
          </a:xfrm>
        </p:spPr>
        <p:txBody>
          <a:bodyPr>
            <a:normAutofit fontScale="85000" lnSpcReduction="10000"/>
          </a:bodyPr>
          <a:lstStyle/>
          <a:p>
            <a:pPr marL="461962" indent="-342900">
              <a:buFont typeface="Wingdings" charset="2"/>
              <a:buChar char="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en-CA" sz="2800" b="1" dirty="0"/>
              <a:t>[Option to Complete]</a:t>
            </a:r>
            <a:r>
              <a:rPr lang="en-CA" sz="2800" dirty="0"/>
              <a:t> Given an initial marking </a:t>
            </a:r>
            <a:r>
              <a:rPr lang="en-CA" sz="2800" i="1" dirty="0" err="1"/>
              <a:t>i</a:t>
            </a:r>
            <a:r>
              <a:rPr lang="en-CA" sz="2800" dirty="0"/>
              <a:t>, from every marking M reachable from </a:t>
            </a:r>
            <a:r>
              <a:rPr lang="en-CA" sz="2800" i="1" dirty="0" err="1"/>
              <a:t>i</a:t>
            </a:r>
            <a:r>
              <a:rPr lang="en-CA" sz="2800" dirty="0"/>
              <a:t>, a marking </a:t>
            </a:r>
            <a:r>
              <a:rPr lang="en-CA" sz="2800" i="1" dirty="0"/>
              <a:t>M’</a:t>
            </a:r>
            <a:r>
              <a:rPr lang="en-CA" sz="2800" dirty="0"/>
              <a:t> can be reached that covers o, i.e. and M' ≥ </a:t>
            </a:r>
            <a:r>
              <a:rPr lang="en-CA" sz="2800" dirty="0" smtClean="0"/>
              <a:t>o</a:t>
            </a:r>
          </a:p>
          <a:p>
            <a:pPr marL="1376362" lvl="4" indent="-3429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■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en-CA" sz="2600" dirty="0" smtClean="0"/>
              <a:t>In practical terms this means that the net is free of </a:t>
            </a:r>
            <a:r>
              <a:rPr lang="en-CA" sz="2600" dirty="0" smtClean="0"/>
              <a:t>deadlocks </a:t>
            </a:r>
            <a:r>
              <a:rPr lang="en-CA" sz="2600" dirty="0" smtClean="0"/>
              <a:t>and infinite loops</a:t>
            </a:r>
          </a:p>
          <a:p>
            <a:pPr marL="461962" indent="-342900">
              <a:buFont typeface="Wingdings" charset="2"/>
              <a:buChar char="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en-CA" sz="2800" b="1" dirty="0" smtClean="0"/>
              <a:t>[</a:t>
            </a:r>
            <a:r>
              <a:rPr lang="en-CA" sz="2800" b="1" dirty="0"/>
              <a:t>Proper Completion]</a:t>
            </a:r>
            <a:r>
              <a:rPr lang="en-CA" sz="2800" dirty="0"/>
              <a:t> Any marking M reachable from </a:t>
            </a:r>
            <a:r>
              <a:rPr lang="en-CA" sz="2800" dirty="0" err="1"/>
              <a:t>i</a:t>
            </a:r>
            <a:r>
              <a:rPr lang="en-CA" sz="2800" dirty="0"/>
              <a:t> that marks output place </a:t>
            </a:r>
            <a:r>
              <a:rPr lang="en-CA" sz="2800" i="1" dirty="0"/>
              <a:t>o</a:t>
            </a:r>
            <a:r>
              <a:rPr lang="en-CA" sz="2800" dirty="0"/>
              <a:t>, M ≥ </a:t>
            </a:r>
            <a:r>
              <a:rPr lang="en-CA" sz="2800" i="1" dirty="0"/>
              <a:t>o</a:t>
            </a:r>
            <a:r>
              <a:rPr lang="en-CA" sz="2800" dirty="0"/>
              <a:t>, marks no other place and only has one token in </a:t>
            </a:r>
            <a:r>
              <a:rPr lang="en-CA" sz="2800" i="1" dirty="0"/>
              <a:t>o</a:t>
            </a:r>
            <a:r>
              <a:rPr lang="en-CA" sz="2800" dirty="0"/>
              <a:t>, i.e. M = </a:t>
            </a:r>
            <a:r>
              <a:rPr lang="en-CA" sz="2800" i="1" dirty="0"/>
              <a:t>o</a:t>
            </a:r>
            <a:r>
              <a:rPr lang="en-CA" sz="2800" dirty="0" smtClean="0"/>
              <a:t>.</a:t>
            </a:r>
            <a:endParaRPr lang="en-CA" sz="2800" dirty="0"/>
          </a:p>
          <a:p>
            <a:pPr marL="1376362" lvl="4" indent="-3429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■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en-CA" sz="2600" dirty="0" smtClean="0"/>
              <a:t>When the workflow terminates no other places are still marked and termination is signalled </a:t>
            </a:r>
            <a:r>
              <a:rPr lang="en-CA" sz="2600" dirty="0" smtClean="0"/>
              <a:t>only </a:t>
            </a:r>
            <a:r>
              <a:rPr lang="en-CA" sz="2600" dirty="0" smtClean="0"/>
              <a:t>once</a:t>
            </a:r>
            <a:endParaRPr lang="en-CA" sz="2600" i="1" dirty="0"/>
          </a:p>
          <a:p>
            <a:pPr marL="461962" indent="-342900">
              <a:buFont typeface="Wingdings" charset="2"/>
              <a:buChar char="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en-CA" sz="2800" b="1" dirty="0"/>
              <a:t>[No Dead Tasks]</a:t>
            </a:r>
            <a:r>
              <a:rPr lang="en-CA" sz="2800" dirty="0"/>
              <a:t> For every transition t, a marking M reachable from </a:t>
            </a:r>
            <a:r>
              <a:rPr lang="en-CA" sz="2800" dirty="0" err="1"/>
              <a:t>i</a:t>
            </a:r>
            <a:r>
              <a:rPr lang="en-CA" sz="2800" dirty="0"/>
              <a:t> can be found that enables t</a:t>
            </a:r>
            <a:r>
              <a:rPr lang="en-CA" sz="2800" dirty="0" smtClean="0"/>
              <a:t>.</a:t>
            </a:r>
            <a:endParaRPr lang="en-CA" sz="2800" dirty="0"/>
          </a:p>
          <a:p>
            <a:pPr marL="1376362" lvl="4" indent="-342900">
              <a:spcBef>
                <a:spcPts val="700"/>
              </a:spcBef>
              <a:buClr>
                <a:schemeClr val="accent2"/>
              </a:buClr>
              <a:buSzPct val="60000"/>
              <a:buFont typeface="Wingdings" charset="2"/>
              <a:buChar char="■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en-CA" sz="2600" dirty="0" smtClean="0"/>
              <a:t>The workflow does not contain any superfluous parts that can never be activated</a:t>
            </a:r>
            <a:endParaRPr lang="en-CA" sz="2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46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Net Constructs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2387885"/>
            <a:ext cx="8153400" cy="2558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948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Net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9" y="2653424"/>
            <a:ext cx="7981150" cy="216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838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24</TotalTime>
  <Words>532</Words>
  <Application>Microsoft Office PowerPoint</Application>
  <PresentationFormat>On-screen Show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Workflow nets</vt:lpstr>
      <vt:lpstr>Learning Objectives</vt:lpstr>
      <vt:lpstr> Textbook, Section 2.3 </vt:lpstr>
      <vt:lpstr>Petri Net Properties</vt:lpstr>
      <vt:lpstr>Petri Net Properties</vt:lpstr>
      <vt:lpstr>Workflow Nets</vt:lpstr>
      <vt:lpstr>Workflow nets: Soundness</vt:lpstr>
      <vt:lpstr>Workflow Net Constructs</vt:lpstr>
      <vt:lpstr>Workflow Net Example</vt:lpstr>
      <vt:lpstr>Reset Nets</vt:lpstr>
      <vt:lpstr>Reset Nets</vt:lpstr>
      <vt:lpstr>Rest Nets</vt:lpstr>
      <vt:lpstr>Reset Nets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Workflow nets</dc:title>
  <dc:creator>Katherine Alexander</dc:creator>
  <cp:lastModifiedBy>joerg</cp:lastModifiedBy>
  <cp:revision>6</cp:revision>
  <dcterms:created xsi:type="dcterms:W3CDTF">2014-01-04T17:02:02Z</dcterms:created>
  <dcterms:modified xsi:type="dcterms:W3CDTF">2014-02-13T15:31:51Z</dcterms:modified>
</cp:coreProperties>
</file>